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B804-6F02-4C9A-BD74-E6382824157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84D-F64F-410B-AD6B-CFCDB45A4E2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B804-6F02-4C9A-BD74-E6382824157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84D-F64F-410B-AD6B-CFCDB45A4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B804-6F02-4C9A-BD74-E6382824157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84D-F64F-410B-AD6B-CFCDB45A4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B804-6F02-4C9A-BD74-E6382824157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84D-F64F-410B-AD6B-CFCDB45A4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B804-6F02-4C9A-BD74-E6382824157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6A084D-F64F-410B-AD6B-CFCDB45A4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B804-6F02-4C9A-BD74-E6382824157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84D-F64F-410B-AD6B-CFCDB45A4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B804-6F02-4C9A-BD74-E6382824157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84D-F64F-410B-AD6B-CFCDB45A4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B804-6F02-4C9A-BD74-E6382824157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84D-F64F-410B-AD6B-CFCDB45A4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B804-6F02-4C9A-BD74-E6382824157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84D-F64F-410B-AD6B-CFCDB45A4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B804-6F02-4C9A-BD74-E6382824157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84D-F64F-410B-AD6B-CFCDB45A4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B804-6F02-4C9A-BD74-E6382824157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84D-F64F-410B-AD6B-CFCDB45A4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7EB804-6F02-4C9A-BD74-E6382824157C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6A084D-F64F-410B-AD6B-CFCDB45A4E2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008112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  <a:b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детский сад №6 «Солнышко» </a:t>
            </a:r>
            <a:b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городского округа город буй</a:t>
            </a:r>
            <a:endParaRPr lang="ru-RU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136904" cy="4536504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«Читаем детям»</a:t>
            </a:r>
          </a:p>
          <a:p>
            <a:pPr algn="just"/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Составила:</a:t>
            </a:r>
          </a:p>
          <a:p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учитель-логопед</a:t>
            </a:r>
          </a:p>
          <a:p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lang="ru-RU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Межитова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С.В.</a:t>
            </a:r>
          </a:p>
          <a:p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г.</a:t>
            </a:r>
            <a:endParaRPr lang="ru-RU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18002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544656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воспитать, тут нужны беспрерывный 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дневной и ночной труд, 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вечное чтение. </a:t>
            </a:r>
          </a:p>
          <a:p>
            <a:pPr algn="r"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А.П. Чехов 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Книга </a:t>
            </a:r>
            <a:r>
              <a:rPr lang="ru-RU" b="1" dirty="0" smtClean="0">
                <a:solidFill>
                  <a:srgbClr val="002060"/>
                </a:solidFill>
              </a:rPr>
              <a:t>– это неотъемлемая часть воспитания ребенка.  С ее помощью ребенок сможет найти ответы на интересующие его вопросы, познавать мир и самого себя, переживать истории героев, фантазировать развитие дальнейших событий того или иного произведения.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Книга - </a:t>
            </a:r>
            <a:r>
              <a:rPr lang="ru-RU" b="1" dirty="0" smtClean="0">
                <a:solidFill>
                  <a:srgbClr val="002060"/>
                </a:solidFill>
              </a:rPr>
              <a:t>это воспитатель человеческих душ. 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Книга</a:t>
            </a:r>
            <a:r>
              <a:rPr lang="ru-RU" b="1" dirty="0" smtClean="0">
                <a:solidFill>
                  <a:srgbClr val="002060"/>
                </a:solidFill>
              </a:rPr>
              <a:t> вводит ребёнка в самое сложное в жизни — в мир человеческих чувств, радостей и страданий, отношений, побуждений, мыслей, поступков, характеров.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Основные  правила  чтения вслух   детям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904656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1.При чтении вслух ребенку необходимо останавливаться, объясняя малышу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непонятные моменты и обращая его внимание на определенные важные детали.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2.Любимые книги ребенка надо перечитывать по много раз¸ обязательно обсуждая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прочитанное и подвигая малыша на то, чтобы он пересказывал и комментировал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услышанное.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3.Читающий должен произносить слова громко и членораздельно, без всякого детского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сюсюканья. 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4.Чем ребенок младше, тем лучше он реагирует на распевную речь. Текст,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произносимый на распев, должен произноситься несколько громче, выше и медленнее,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чем обычно. Это дает возможность младенцам отличать слоги от целых слов. Чтение на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распев часто называют материнским чтением. Однако так младенцам должны читать и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мужчины.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5.Детям следует читать книги только со счастливым концом.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6.Читающий должен стараться произносить текст по ролям, делать правильные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актерские ударения.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7.Нельзя продолжать читать ребенку, если он устал и утратил интерес.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8.Детей постарше надо вовлекать в процесс чтения, периодически показывая им, как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пишется то или иное слово. Кроме того, можно время от времени просить ребенка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самого найти слово в предложении. Однако чтение вслух не должно превращаться в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занятие и зубрежку. Это должно все же быть чтение вслух ребенку. </a:t>
            </a:r>
          </a:p>
          <a:p>
            <a:endParaRPr lang="ru-RU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/>
                <a:latin typeface="+mn-lt"/>
              </a:rPr>
              <a:t>ВОПРОС - ОТВЕТ</a:t>
            </a:r>
            <a:endParaRPr lang="ru-RU" sz="4000" dirty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70C0"/>
                </a:solidFill>
              </a:rPr>
              <a:t>С какого возраста надо начинать читать ребенку вслух?</a:t>
            </a:r>
            <a:r>
              <a:rPr lang="ru-RU" b="1" dirty="0" smtClean="0"/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(</a:t>
            </a:r>
            <a:r>
              <a:rPr lang="ru-RU" sz="1800" b="1" i="1" dirty="0" smtClean="0">
                <a:solidFill>
                  <a:srgbClr val="002060"/>
                </a:solidFill>
              </a:rPr>
              <a:t>Согласно последним научным предположениям, читать вслух малышу надо с возраста 9 месяцев.)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70C0"/>
                </a:solidFill>
              </a:rPr>
              <a:t>Как часто надо читать ребенку вслух? </a:t>
            </a:r>
            <a:r>
              <a:rPr lang="ru-RU" sz="1800" b="1" dirty="0" smtClean="0">
                <a:solidFill>
                  <a:srgbClr val="002060"/>
                </a:solidFill>
              </a:rPr>
              <a:t>(</a:t>
            </a:r>
            <a:r>
              <a:rPr lang="ru-RU" sz="1800" b="1" i="1" dirty="0" smtClean="0">
                <a:solidFill>
                  <a:srgbClr val="002060"/>
                </a:solidFill>
              </a:rPr>
              <a:t>Не реже, чем два раза в день, каждый день. Очень хорошо, если второе чтение будет приурочено к отходу ребенка ко сну.)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70C0"/>
                </a:solidFill>
              </a:rPr>
              <a:t>Как долго надо читать ребенку вслух? </a:t>
            </a:r>
            <a:r>
              <a:rPr lang="ru-RU" sz="1800" b="1" i="1" dirty="0" smtClean="0">
                <a:solidFill>
                  <a:srgbClr val="002060"/>
                </a:solidFill>
              </a:rPr>
              <a:t>(Минимальное время чтение должно составлять от 5 до 10 минут в зависимости от возраста. Максимальное диктуется заинтересованностью ребенка: пока он не устанет.)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70C0"/>
                </a:solidFill>
              </a:rPr>
              <a:t>Как долго надо читать ребенку на распев? </a:t>
            </a:r>
            <a:r>
              <a:rPr lang="ru-RU" sz="1800" b="1" i="1" dirty="0" smtClean="0">
                <a:solidFill>
                  <a:srgbClr val="002060"/>
                </a:solidFill>
              </a:rPr>
              <a:t>(Приблизительно до трехлетнего возраста.)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sz="1800" i="1" dirty="0" smtClean="0"/>
          </a:p>
          <a:p>
            <a:endParaRPr lang="ru-RU" dirty="0" smtClean="0"/>
          </a:p>
          <a:p>
            <a:endParaRPr lang="ru-RU" sz="1800" i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Совместным чтением вы открываете для своего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ребенка интересный и красочный литературный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мир. И помните, таким простым способом вы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дарите своему ребенку огромное количество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счастья и любви.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s://detsad17neznaika.ru/wp-content/uploads/2017/04/5-300x2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996952"/>
            <a:ext cx="3024336" cy="2431157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https://detsad17neznaika.ru/wp-content/uploads/2017/04/3-300x29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996952"/>
            <a:ext cx="3096344" cy="2447156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Для того чтобы ребенок полюбил книгу,</a:t>
            </a:r>
            <a:br>
              <a:rPr lang="ru-RU" sz="2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родителям нужно сильно потрудиться</a:t>
            </a:r>
            <a:r>
              <a:rPr lang="ru-RU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Clr>
                <a:srgbClr val="0070C0"/>
              </a:buClr>
              <a:buNone/>
            </a:pPr>
            <a:r>
              <a:rPr lang="ru-RU" sz="3800" b="1" dirty="0" smtClean="0">
                <a:solidFill>
                  <a:srgbClr val="002060"/>
                </a:solidFill>
              </a:rPr>
              <a:t>Советы для родителей</a:t>
            </a:r>
            <a:endParaRPr lang="ru-RU" dirty="0" smtClean="0"/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bg1"/>
                </a:solidFill>
              </a:rPr>
              <a:t>Чаще говорите о ценности книги.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bg1"/>
                </a:solidFill>
              </a:rPr>
              <a:t>Воспитывайте бережное отношение к книге, демонстрируя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bg1"/>
                </a:solidFill>
              </a:rPr>
              <a:t>книжные реликвии своей семьи.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bg1"/>
                </a:solidFill>
              </a:rPr>
              <a:t>Вы главный пример для ребенка, и если хотите, чтобы ваш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bg1"/>
                </a:solidFill>
              </a:rPr>
              <a:t>ребенок читал, значит, стоит тоже некоторое время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bg1"/>
                </a:solidFill>
              </a:rPr>
              <a:t>проводить с книгой.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bg1"/>
                </a:solidFill>
              </a:rPr>
              <a:t>Посещайте вместе библиотеку, книжные магазины.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bg1"/>
                </a:solidFill>
              </a:rPr>
              <a:t>Покупайте книги яркие по оформлению и интересные по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bg1"/>
                </a:solidFill>
              </a:rPr>
              <a:t>содержанию.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bg1"/>
                </a:solidFill>
              </a:rPr>
              <a:t>Радуйтесь успехам ребенка, а на ошибки не заостряйте внимание.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bg1"/>
                </a:solidFill>
              </a:rPr>
              <a:t>Обсуждайте прочитанную книгу среди членов семьи.                 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bg1"/>
                </a:solidFill>
              </a:rPr>
              <a:t>Рассказывайте ребенку об авторе прочитанной книги.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bg1"/>
                </a:solidFill>
              </a:rPr>
              <a:t>Чаще устраивайте семейные чтения.</a:t>
            </a:r>
            <a:br>
              <a:rPr lang="ru-RU" b="1" i="1" dirty="0" smtClean="0">
                <a:solidFill>
                  <a:schemeClr val="bg1"/>
                </a:solidFill>
              </a:rPr>
            </a:b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>
                <a:solidFill>
                  <a:srgbClr val="002060"/>
                </a:solidFill>
              </a:rPr>
              <a:t>Совместным чтением вы открываете для своего ребенка интересный и красочный литературный мир. И помните, таким простым способом вы дарите своему ребенку огромное количество счастья и </a:t>
            </a:r>
            <a:r>
              <a:rPr lang="ru-RU" sz="2700" i="1" dirty="0" smtClean="0">
                <a:solidFill>
                  <a:srgbClr val="002060"/>
                </a:solidFill>
                <a:latin typeface="+mn-lt"/>
              </a:rPr>
              <a:t>любви.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3898776" cy="3960440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Приходит книга в дом любой.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Коснись её страниц,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Заговорит она с тобой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Про жизнь зверей и птиц.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Увидишь ты разливы рек,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Услышишь конский топот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Придут к тебе и Чук, и Гек,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Тимур и дядя Стёпа.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Ей вьюга злая не страшна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И не страшна распутица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С тобой беседует она,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Как умная попутчица.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Ну, а взгрустнется вдруг,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Не огорчайся слишком: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Как самый лучший верный друг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Развеет скуку книжка.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(Аркадий Марков)</a:t>
            </a: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/>
          </a:p>
        </p:txBody>
      </p:sp>
      <p:pic>
        <p:nvPicPr>
          <p:cNvPr id="4" name="Рисунок 3" descr="https://detsad17neznaika.ru/wp-content/uploads/2017/04/6-300x28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653136"/>
            <a:ext cx="2304256" cy="1978149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s://detsad17neznaika.ru/wp-content/uploads/2017/04/1-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80928"/>
            <a:ext cx="2232248" cy="2092449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СПИСОК ИНТЕРЕСНЫХ КНИГ ДЛЯ ДЕТЕЙ</a:t>
            </a:r>
            <a:br>
              <a:rPr lang="ru-RU" sz="2800" dirty="0" smtClean="0">
                <a:solidFill>
                  <a:srgbClr val="002060"/>
                </a:solidFill>
                <a:latin typeface="+mn-lt"/>
              </a:rPr>
            </a:br>
            <a:endParaRPr lang="ru-RU" sz="2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 Аксаков С.«Аленький цветочек».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 Александрова Т. «Домовой Кузя».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 Андерсен Г. «Сказки».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  Бианки В. «Лесные были и небылицы».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  Братья Гримм «Сказки».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Волков А. «Волшебник изумрудного города».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 Гаршин В. «Лягушка-путешественница»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 </a:t>
            </a:r>
            <a:r>
              <a:rPr lang="ru-RU" sz="4800" dirty="0" err="1" smtClean="0">
                <a:solidFill>
                  <a:srgbClr val="002060"/>
                </a:solidFill>
              </a:rPr>
              <a:t>Грэм</a:t>
            </a:r>
            <a:r>
              <a:rPr lang="ru-RU" sz="4800" dirty="0" smtClean="0">
                <a:solidFill>
                  <a:srgbClr val="002060"/>
                </a:solidFill>
              </a:rPr>
              <a:t> К. «Ветер в ивах».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  </a:t>
            </a:r>
            <a:r>
              <a:rPr lang="ru-RU" sz="4800" dirty="0" err="1" smtClean="0">
                <a:solidFill>
                  <a:srgbClr val="002060"/>
                </a:solidFill>
              </a:rPr>
              <a:t>Джоэль</a:t>
            </a:r>
            <a:r>
              <a:rPr lang="ru-RU" sz="4800" dirty="0" smtClean="0">
                <a:solidFill>
                  <a:srgbClr val="002060"/>
                </a:solidFill>
              </a:rPr>
              <a:t> Ч. Харрис «Сказки дядюшки </a:t>
            </a:r>
            <a:r>
              <a:rPr lang="ru-RU" sz="4800" dirty="0" err="1" smtClean="0">
                <a:solidFill>
                  <a:srgbClr val="002060"/>
                </a:solidFill>
              </a:rPr>
              <a:t>Римуса</a:t>
            </a:r>
            <a:r>
              <a:rPr lang="ru-RU" sz="4800" dirty="0" smtClean="0">
                <a:solidFill>
                  <a:srgbClr val="002060"/>
                </a:solidFill>
              </a:rPr>
              <a:t>»        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Ершов П. «Конёк-горбунок»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 Житков Б. «Что я видел».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Иванов А.«Приключения </a:t>
            </a:r>
            <a:r>
              <a:rPr lang="ru-RU" sz="4800" dirty="0" err="1" smtClean="0">
                <a:solidFill>
                  <a:srgbClr val="002060"/>
                </a:solidFill>
              </a:rPr>
              <a:t>Хомы</a:t>
            </a:r>
            <a:r>
              <a:rPr lang="ru-RU" sz="4800" dirty="0" smtClean="0">
                <a:solidFill>
                  <a:srgbClr val="002060"/>
                </a:solidFill>
              </a:rPr>
              <a:t> и Суслика».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  Катаев В. «</a:t>
            </a:r>
            <a:r>
              <a:rPr lang="ru-RU" sz="4800" dirty="0" err="1" smtClean="0">
                <a:solidFill>
                  <a:srgbClr val="002060"/>
                </a:solidFill>
              </a:rPr>
              <a:t>Цветик-семицветик</a:t>
            </a:r>
            <a:r>
              <a:rPr lang="ru-RU" sz="4800" dirty="0" smtClean="0">
                <a:solidFill>
                  <a:srgbClr val="002060"/>
                </a:solidFill>
              </a:rPr>
              <a:t>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Киплинг Р. «Сказки».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  Коваль Ю. «Приключения Васи </a:t>
            </a:r>
            <a:r>
              <a:rPr lang="ru-RU" sz="4800" dirty="0" err="1" smtClean="0">
                <a:solidFill>
                  <a:srgbClr val="002060"/>
                </a:solidFill>
              </a:rPr>
              <a:t>Куролесова</a:t>
            </a:r>
            <a:r>
              <a:rPr lang="ru-RU" sz="4800" dirty="0" smtClean="0">
                <a:solidFill>
                  <a:srgbClr val="002060"/>
                </a:solidFill>
              </a:rPr>
              <a:t>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Линдгрен </a:t>
            </a:r>
            <a:r>
              <a:rPr lang="ru-RU" sz="4800" dirty="0" err="1" smtClean="0">
                <a:solidFill>
                  <a:srgbClr val="002060"/>
                </a:solidFill>
              </a:rPr>
              <a:t>Астрид</a:t>
            </a:r>
            <a:r>
              <a:rPr lang="ru-RU" sz="4800" dirty="0" smtClean="0">
                <a:solidFill>
                  <a:srgbClr val="002060"/>
                </a:solidFill>
              </a:rPr>
              <a:t> «Малыш и </a:t>
            </a:r>
            <a:r>
              <a:rPr lang="ru-RU" sz="4800" dirty="0" err="1" smtClean="0">
                <a:solidFill>
                  <a:srgbClr val="002060"/>
                </a:solidFill>
              </a:rPr>
              <a:t>Карлсон</a:t>
            </a:r>
            <a:r>
              <a:rPr lang="ru-RU" sz="4800" dirty="0" smtClean="0">
                <a:solidFill>
                  <a:srgbClr val="002060"/>
                </a:solidFill>
              </a:rPr>
              <a:t>», «</a:t>
            </a:r>
            <a:r>
              <a:rPr lang="ru-RU" sz="4800" dirty="0" err="1" smtClean="0">
                <a:solidFill>
                  <a:srgbClr val="002060"/>
                </a:solidFill>
              </a:rPr>
              <a:t>Пеппи</a:t>
            </a:r>
            <a:r>
              <a:rPr lang="ru-RU" sz="4800" dirty="0" smtClean="0">
                <a:solidFill>
                  <a:srgbClr val="002060"/>
                </a:solidFill>
              </a:rPr>
              <a:t> — Длинный чулок».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 Носов Н. «Фантазёры», «Приключения Незнайки и его друзей».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Остер Г. «Вредные советы».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Пантелеев Л. «</a:t>
            </a:r>
            <a:r>
              <a:rPr lang="ru-RU" sz="4800" dirty="0" err="1" smtClean="0">
                <a:solidFill>
                  <a:srgbClr val="002060"/>
                </a:solidFill>
              </a:rPr>
              <a:t>Фенька</a:t>
            </a:r>
            <a:r>
              <a:rPr lang="ru-RU" sz="4800" dirty="0" smtClean="0">
                <a:solidFill>
                  <a:srgbClr val="002060"/>
                </a:solidFill>
              </a:rPr>
              <a:t>», «Две лягушки».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</a:t>
            </a:r>
            <a:r>
              <a:rPr lang="ru-RU" sz="4800" dirty="0" err="1" smtClean="0">
                <a:solidFill>
                  <a:srgbClr val="002060"/>
                </a:solidFill>
              </a:rPr>
              <a:t>Родари</a:t>
            </a:r>
            <a:r>
              <a:rPr lang="ru-RU" sz="4800" dirty="0" smtClean="0">
                <a:solidFill>
                  <a:srgbClr val="002060"/>
                </a:solidFill>
              </a:rPr>
              <a:t> Дж. «Приключения </a:t>
            </a:r>
            <a:r>
              <a:rPr lang="ru-RU" sz="4800" dirty="0" err="1" smtClean="0">
                <a:solidFill>
                  <a:srgbClr val="002060"/>
                </a:solidFill>
              </a:rPr>
              <a:t>Чиполлино</a:t>
            </a:r>
            <a:r>
              <a:rPr lang="ru-RU" sz="4800" dirty="0" smtClean="0">
                <a:solidFill>
                  <a:srgbClr val="002060"/>
                </a:solidFill>
              </a:rPr>
              <a:t>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 Сказки народов мира.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Сотник Ю. «Как я был самостоятельным».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Томин Ю. «Шел по городу волшебник».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 Хармс Д.«Стихи для детей».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Хайт А. «Приключения кота Леопольда».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 Шварц Е. «Сказки».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 Шарль Перро «Сказки».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002060"/>
                </a:solidFill>
              </a:rPr>
              <a:t>  Фольклор.</a:t>
            </a:r>
          </a:p>
          <a:p>
            <a:pPr>
              <a:buNone/>
            </a:pPr>
            <a:r>
              <a:rPr lang="ru-RU" sz="4300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4.otzovik.com/2012/07/01/231808/img/28303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628800"/>
            <a:ext cx="2952328" cy="20928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s://im0-tub-ru.yandex.net/i?id=d1af5080f45dbd3c3d90b2e400a5f931-l&amp;n=13"/>
          <p:cNvPicPr/>
          <p:nvPr/>
        </p:nvPicPr>
        <p:blipFill>
          <a:blip r:embed="rId3" cstate="print"/>
          <a:srcRect l="3704" b="9278"/>
          <a:stretch>
            <a:fillRect/>
          </a:stretch>
        </p:blipFill>
        <p:spPr bwMode="auto">
          <a:xfrm>
            <a:off x="5436096" y="4437112"/>
            <a:ext cx="2880320" cy="19385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107</TotalTime>
  <Words>518</Words>
  <Application>Microsoft Office PowerPoint</Application>
  <PresentationFormat>Экран (4:3)</PresentationFormat>
  <Paragraphs>117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Муниципальное дошкольное образовательное учреждение  детский сад №6 «Солнышко»  городского округа город буй</vt:lpstr>
      <vt:lpstr>Презентация PowerPoint</vt:lpstr>
      <vt:lpstr>Презентация PowerPoint</vt:lpstr>
      <vt:lpstr>Основные  правила  чтения вслух   детям</vt:lpstr>
      <vt:lpstr>ВОПРОС - ОТВЕТ</vt:lpstr>
      <vt:lpstr>Презентация PowerPoint</vt:lpstr>
      <vt:lpstr> Для того чтобы ребенок полюбил книгу,  родителям нужно сильно потрудиться </vt:lpstr>
      <vt:lpstr>  Совместным чтением вы открываете для своего ребенка интересный и красочный литературный мир. И помните, таким простым способом вы дарите своему ребенку огромное количество счастья и любви. </vt:lpstr>
      <vt:lpstr> СПИСОК ИНТЕРЕСНЫХ КНИГ ДЛЯ ДЕТЕЙ 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Частное дошкольное образовательное учреждение «Детский сад № 82 открытого  акционерного общества «Российские железные дороги»</dc:title>
  <dc:creator>Microsoft Office</dc:creator>
  <cp:lastModifiedBy>user</cp:lastModifiedBy>
  <cp:revision>13</cp:revision>
  <dcterms:created xsi:type="dcterms:W3CDTF">2017-12-03T15:13:28Z</dcterms:created>
  <dcterms:modified xsi:type="dcterms:W3CDTF">2020-04-17T18:51:40Z</dcterms:modified>
</cp:coreProperties>
</file>